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74" r:id="rId3"/>
    <p:sldId id="275" r:id="rId4"/>
    <p:sldId id="257" r:id="rId5"/>
    <p:sldId id="263" r:id="rId6"/>
    <p:sldId id="265" r:id="rId7"/>
    <p:sldId id="266" r:id="rId8"/>
    <p:sldId id="268" r:id="rId9"/>
    <p:sldId id="267" r:id="rId10"/>
    <p:sldId id="270" r:id="rId11"/>
    <p:sldId id="260" r:id="rId12"/>
    <p:sldId id="258" r:id="rId13"/>
    <p:sldId id="262" r:id="rId14"/>
    <p:sldId id="259" r:id="rId15"/>
    <p:sldId id="264" r:id="rId16"/>
    <p:sldId id="271" r:id="rId17"/>
    <p:sldId id="273" r:id="rId18"/>
    <p:sldId id="27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92B9571-46E6-BD41-A423-8E2F84660833}">
          <p14:sldIdLst>
            <p14:sldId id="256"/>
          </p14:sldIdLst>
        </p14:section>
        <p14:section name="Who are you?" id="{26D9B3BA-221E-9343-AE68-263E57C4DED0}">
          <p14:sldIdLst>
            <p14:sldId id="274"/>
            <p14:sldId id="275"/>
          </p14:sldIdLst>
        </p14:section>
        <p14:section name="Intro to the course" id="{60509F6C-0C66-374A-9D3D-DC16C7BA31DF}">
          <p14:sldIdLst>
            <p14:sldId id="257"/>
            <p14:sldId id="263"/>
            <p14:sldId id="265"/>
            <p14:sldId id="266"/>
            <p14:sldId id="268"/>
            <p14:sldId id="267"/>
            <p14:sldId id="270"/>
            <p14:sldId id="260"/>
            <p14:sldId id="258"/>
            <p14:sldId id="262"/>
            <p14:sldId id="259"/>
          </p14:sldIdLst>
        </p14:section>
        <p14:section name="Running the class" id="{37E51EEF-7C67-5045-BB60-E02CFE4D6486}">
          <p14:sldIdLst>
            <p14:sldId id="264"/>
            <p14:sldId id="271"/>
            <p14:sldId id="273"/>
            <p14:sldId id="27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567"/>
    <p:restoredTop sz="78256"/>
  </p:normalViewPr>
  <p:slideViewPr>
    <p:cSldViewPr snapToGrid="0" snapToObjects="1">
      <p:cViewPr varScale="1">
        <p:scale>
          <a:sx n="110" d="100"/>
          <a:sy n="110" d="100"/>
        </p:scale>
        <p:origin x="111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B30877-94B7-AB4F-A742-ED8A1ADE69A1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FB5133-E6A0-1F43-A950-A51C6B4B0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4500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B5133-E6A0-1F43-A950-A51C6B4B09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63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B5133-E6A0-1F43-A950-A51C6B4B09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8068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B5133-E6A0-1F43-A950-A51C6B4B09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401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1. Account name, plus slash and repository name.</a:t>
            </a:r>
          </a:p>
          <a:p>
            <a:r>
              <a:rPr lang="en-US" dirty="0"/>
              <a:t>2. Watch = People following bug fixes, commits etc. Star = like/thumbs up, not much tracking. Fork = creates a copy of the current repository that can be edited by yourself.</a:t>
            </a:r>
          </a:p>
          <a:p>
            <a:r>
              <a:rPr lang="en-US" dirty="0"/>
              <a:t>3. Issues = Reported issues, and bug tracking system. Pull requests = When you make a change, and are not a “committer”, you can suggest code changes that can be merged into a branch. Projects = Kind of a project management system that allows you to set up goals etc.</a:t>
            </a:r>
          </a:p>
          <a:p>
            <a:r>
              <a:rPr lang="en-US" dirty="0"/>
              <a:t>4. Commits = The changes that you make to the repository, i.e. you make some changes locally and then “commit” the change to the repository.</a:t>
            </a:r>
          </a:p>
          <a:p>
            <a:r>
              <a:rPr lang="en-US" dirty="0"/>
              <a:t>5. Branches = You may want to create a new branch to test out new features or experiment with a new idea. All without wrecking your main repository.</a:t>
            </a:r>
          </a:p>
          <a:p>
            <a:r>
              <a:rPr lang="en-US" dirty="0"/>
              <a:t>6. Releases = You can package up a “release” of your code, i.e. as an executable, zip file </a:t>
            </a:r>
            <a:r>
              <a:rPr lang="en-US" dirty="0" err="1"/>
              <a:t>etc</a:t>
            </a:r>
            <a:r>
              <a:rPr lang="en-US" dirty="0"/>
              <a:t> that would “lock” in your code at a certain time. I use releases when I have finished a paper, and use the release as an archive of the code status at the time of publication.</a:t>
            </a:r>
          </a:p>
          <a:p>
            <a:r>
              <a:rPr lang="en-US" dirty="0"/>
              <a:t>7. Contributors = If you have others working on your code, you may invite contributors.</a:t>
            </a:r>
          </a:p>
          <a:p>
            <a:r>
              <a:rPr lang="en-US" dirty="0"/>
              <a:t>8. License Type = You can select a license to protect your code if you wish, there are lots of them.</a:t>
            </a:r>
          </a:p>
          <a:p>
            <a:r>
              <a:rPr lang="en-US" dirty="0"/>
              <a:t>9. Branch selector = You can change branches here.</a:t>
            </a:r>
          </a:p>
          <a:p>
            <a:r>
              <a:rPr lang="en-US" dirty="0"/>
              <a:t>10. Pull request = You first make a branch, do your changes, and then you can submit a Pull request which will allow other contributors to to discuss the changes and potentially merge the changes into the main branch.</a:t>
            </a:r>
          </a:p>
          <a:p>
            <a:r>
              <a:rPr lang="en-US" dirty="0"/>
              <a:t>11. Clone or download = Most people will just download your code for review.</a:t>
            </a:r>
          </a:p>
          <a:p>
            <a:r>
              <a:rPr lang="en-US" dirty="0"/>
              <a:t>12. This is where your files/code are stored.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FB5133-E6A0-1F43-A950-A51C6B4B099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934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53049-28BF-9147-8000-F31A455FDD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3DB736-1B01-794B-B019-AE8B69D7D0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F45CA2-628B-2B44-BB7C-31AE77431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0B628-FEF9-5645-9AA9-FBE6FDF214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E2A73B-24ED-BE40-B61B-2F8BF6F8A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4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64A9F4-38D5-DB46-AF59-533924D8D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F17B7-48C0-3B47-877B-5736C5A107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C8366-33FE-EF40-B3BD-E28D49757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EA16E1-2B05-6349-9E8C-3ED8FF130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A1464-45C6-AB45-8B2B-AA27CCE54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4337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695311-B0F4-484A-B508-8AC338A9AAF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9F0481-E7A0-964D-B7A1-7B492163EB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93BBDA-F4A0-A641-B997-9A53D3827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60046-8CF7-E445-A1C9-6094FD6E7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350F30-3949-3846-91E0-EA030CCD0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1056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D36C-E392-8D49-8C93-E06E962ED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0C296B-C283-6646-B903-982174268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4499D-73E7-994C-84B3-2B569301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750087-F44C-8B4D-83CE-67F6034C0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D4C3F8-D9E6-2D44-A411-8C4224040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29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20D44-9B79-DA42-BD8E-632756128C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121468-E7F2-2D46-B520-A12C3F6041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633138-2649-9045-8DA8-2BB9B1DCBC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76BCDF-084B-9449-A9A2-E87D6F039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05D3EE-9B50-0245-8B1E-A2D4C0068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810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1C341-BA5A-224D-AD23-E4A017693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985F5-E8C2-734B-A370-94C0AB4342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471734-CDF2-7542-94AA-3D4FDE08F0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D0AF7-7D0D-EE40-97C8-81E2DE661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E7AE47-8776-9647-8A18-411404CF91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1FCAD-9094-5C48-A217-181A7B16B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02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7C198-E06B-084D-9909-73F19BF7C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29B88F-9F20-DE4B-8CEA-0C177828C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EC5C53-FA1A-3940-A958-175AB790D0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B5BAE2-BFC8-2148-8522-8BB5AA595D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26A6D23-68F0-4546-8D23-059D27BBF8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ABD61C9-0691-5742-8DD0-E7CDE54DE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2D0A9E-8B58-344B-B70C-D2A0BF507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1A9A1F-2822-9047-A1AA-C098D43D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39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2E74A-EE60-8B4C-9C00-A6060DED2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BE7C46-B734-F74C-8AA0-BD358735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6A1AE9-4B74-C143-B90A-8549F59DB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614E1F-2602-8444-BEC0-12DEE9F77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281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2555E2-2995-8A4A-A486-39E6BD127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C5CB79-0F02-5E48-8821-359997C60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D4E8D-FE6B-E848-B23B-BEC1DC0F4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145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CC4A6-0E1B-EC41-A90F-A0DF2EE0F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3603F6-F8C9-D347-804D-3670CA95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8B98F7-A6DC-A845-A2E6-A77895F52E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31A667-37C6-2247-B78B-207CC48F6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D8CC6B-AC93-4C49-8175-407FC30CE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DB696-0E73-7444-9B17-EDAD6A231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221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63F63-4008-BE48-86EC-891152202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A359CE-E3F5-F745-BCFD-03C055AFB7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7929AC-561C-774E-8292-48C0B2E39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69958F-6D27-DC43-BC48-B476522241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64AC5-0028-4743-ADFB-C2D4E54BC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285F6F-9BDB-1B41-9AFB-98920B06AE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369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496F4B0-E74C-044A-98AC-1BA955D541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35ED2E-BB3C-7B42-AC26-259298461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970A78-6246-8646-BF6B-5015F811DA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6CC932-0CF8-6045-8743-52E763D50EC2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C5D3D-E159-5A43-96C1-EF63CEBDD7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EBF7A7-DB05-3441-AA2C-3EAD295E80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D1243-B46F-AB42-9AC6-B37442BFA1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49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F709E9-2A30-8542-A84A-8F56DB1D17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199"/>
            <a:ext cx="9144000" cy="2133599"/>
          </a:xfrm>
        </p:spPr>
        <p:txBody>
          <a:bodyPr/>
          <a:lstStyle/>
          <a:p>
            <a:r>
              <a:rPr lang="en-US" dirty="0"/>
              <a:t>Introduction to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60F3E8-058E-3140-B326-A67350B72F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27798"/>
            <a:ext cx="9144000" cy="1411832"/>
          </a:xfrm>
        </p:spPr>
        <p:txBody>
          <a:bodyPr/>
          <a:lstStyle/>
          <a:p>
            <a:r>
              <a:rPr lang="en-US" sz="4800" b="1" dirty="0"/>
              <a:t>ArcGIS automation through scripting with Python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8A7D5A-D82F-5E41-BA42-45DCB0D7B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850" y="4091277"/>
            <a:ext cx="5956300" cy="143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61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80F0E-262E-414D-972D-707D6152E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Buffer Tool in ArcGIS</a:t>
            </a:r>
          </a:p>
        </p:txBody>
      </p:sp>
      <p:pic>
        <p:nvPicPr>
          <p:cNvPr id="7" name="Content Placeholder 6" descr="Buffer tool output example.">
            <a:extLst>
              <a:ext uri="{FF2B5EF4-FFF2-40B4-BE49-F238E27FC236}">
                <a16:creationId xmlns:a16="http://schemas.microsoft.com/office/drawing/2014/main" id="{D8EA1ADA-11C8-3646-9D47-E7D4CE8D7B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314037" y="259556"/>
            <a:ext cx="1612900" cy="1536700"/>
          </a:xfrm>
        </p:spPr>
      </p:pic>
      <p:pic>
        <p:nvPicPr>
          <p:cNvPr id="4" name="Picture 3" descr="Buffer tool from ArcGIS Toolbox">
            <a:extLst>
              <a:ext uri="{FF2B5EF4-FFF2-40B4-BE49-F238E27FC236}">
                <a16:creationId xmlns:a16="http://schemas.microsoft.com/office/drawing/2014/main" id="{315A8045-53DA-A04A-8314-602644AEEB4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614" y="1930402"/>
            <a:ext cx="5291666" cy="4246561"/>
          </a:xfrm>
          <a:prstGeom prst="rect">
            <a:avLst/>
          </a:prstGeom>
        </p:spPr>
      </p:pic>
      <p:pic>
        <p:nvPicPr>
          <p:cNvPr id="5" name="Picture 4" descr="Example or arcpy code.">
            <a:extLst>
              <a:ext uri="{FF2B5EF4-FFF2-40B4-BE49-F238E27FC236}">
                <a16:creationId xmlns:a16="http://schemas.microsoft.com/office/drawing/2014/main" id="{4BB4A39C-1581-B049-B034-DDE6A5D37F4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8012" y="2036235"/>
            <a:ext cx="5291667" cy="403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54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2472E40-8968-4840-AE7D-4CD48B186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0014" y="643466"/>
            <a:ext cx="669197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9186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5F276-C46C-9C42-BA97-A039AAC9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Git and why use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4191-6BC4-6E49-9835-6B59FB05A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15484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 err="1"/>
              <a:t>Github</a:t>
            </a:r>
            <a:r>
              <a:rPr lang="en-US" sz="2400" dirty="0"/>
              <a:t> is a code hosting website that uses the version control system Git, which was originally created by Linus Torvalds.</a:t>
            </a:r>
          </a:p>
          <a:p>
            <a:r>
              <a:rPr lang="en-US" sz="2400" dirty="0"/>
              <a:t>Git allows you to create versions, most simply through committing changes to a database.</a:t>
            </a:r>
          </a:p>
          <a:p>
            <a:pPr lvl="1"/>
            <a:r>
              <a:rPr lang="en-US" dirty="0"/>
              <a:t>Allows you to revert back if you make a mess.</a:t>
            </a:r>
          </a:p>
          <a:p>
            <a:pPr lvl="1"/>
            <a:r>
              <a:rPr lang="en-US" dirty="0"/>
              <a:t>Can also be used for collaboration/dissemination of your work.</a:t>
            </a:r>
          </a:p>
          <a:p>
            <a:pPr lvl="1"/>
            <a:r>
              <a:rPr lang="en-US" dirty="0"/>
              <a:t>Has bug/issue tracking and reporting system.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2D224237-9A44-544C-B431-191505DCB4E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38316" y="1904281"/>
            <a:ext cx="507407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968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A4781C7-8E25-D448-AAA9-194D2D73F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1269" y="1146666"/>
            <a:ext cx="4897765" cy="48977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15F276-C46C-9C42-BA97-A039AAC905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What is Git and why use </a:t>
            </a:r>
            <a:r>
              <a:rPr lang="en-US" dirty="0" err="1"/>
              <a:t>Github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1E4191-6BC4-6E49-9835-6B59FB05A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4072"/>
            <a:ext cx="5709745" cy="4970353"/>
          </a:xfrm>
        </p:spPr>
        <p:txBody>
          <a:bodyPr>
            <a:noAutofit/>
          </a:bodyPr>
          <a:lstStyle/>
          <a:p>
            <a:r>
              <a:rPr lang="en-US" sz="2200" dirty="0"/>
              <a:t>Centers around “repositories” aka “repos” which hold your files in a structured manner.</a:t>
            </a:r>
          </a:p>
          <a:p>
            <a:r>
              <a:rPr lang="en-US" sz="2200" dirty="0"/>
              <a:t>Students (and just announced, now anyone) can have unlimited private (as well as public) repositories.</a:t>
            </a:r>
          </a:p>
          <a:p>
            <a:pPr lvl="1"/>
            <a:r>
              <a:rPr lang="en-US" sz="2200" dirty="0"/>
              <a:t>Private repos are only shared with your collaborators. Useful for crude (and embarrassing code that you don’t want to share).</a:t>
            </a:r>
          </a:p>
          <a:p>
            <a:pPr lvl="1"/>
            <a:r>
              <a:rPr lang="en-US" sz="2200" dirty="0"/>
              <a:t>Public are viewable and interactable by everyone.</a:t>
            </a:r>
          </a:p>
          <a:p>
            <a:r>
              <a:rPr lang="en-US" sz="2600" dirty="0"/>
              <a:t>It is not just for hosting code, can be for practically anything!</a:t>
            </a:r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pPr lvl="1"/>
            <a:endParaRPr lang="en-US" sz="2200" dirty="0"/>
          </a:p>
          <a:p>
            <a:endParaRPr lang="en-US" sz="2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B144F6-66BD-5248-AAF6-AB5C165BCC55}"/>
              </a:ext>
            </a:extLst>
          </p:cNvPr>
          <p:cNvSpPr txBox="1"/>
          <p:nvPr/>
        </p:nvSpPr>
        <p:spPr>
          <a:xfrm>
            <a:off x="10086680" y="6044431"/>
            <a:ext cx="1791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www.github.com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467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93A27BE-EEFA-644E-8DD9-0EC6B00F47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F9413F2-B24B-774A-88F1-C552040A198B}"/>
              </a:ext>
            </a:extLst>
          </p:cNvPr>
          <p:cNvSpPr/>
          <p:nvPr/>
        </p:nvSpPr>
        <p:spPr>
          <a:xfrm>
            <a:off x="157655" y="84083"/>
            <a:ext cx="2732690" cy="35735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C8D3B8-6AE5-9D49-B24E-4EA4D349A84D}"/>
              </a:ext>
            </a:extLst>
          </p:cNvPr>
          <p:cNvSpPr/>
          <p:nvPr/>
        </p:nvSpPr>
        <p:spPr>
          <a:xfrm>
            <a:off x="6826469" y="52553"/>
            <a:ext cx="5207876" cy="44143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9BB1A4-5E58-DB46-8C55-FE966136953A}"/>
              </a:ext>
            </a:extLst>
          </p:cNvPr>
          <p:cNvSpPr/>
          <p:nvPr/>
        </p:nvSpPr>
        <p:spPr>
          <a:xfrm>
            <a:off x="157655" y="635878"/>
            <a:ext cx="7441324" cy="520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2BF68B-95BD-C549-AADD-B78FA54C6358}"/>
              </a:ext>
            </a:extLst>
          </p:cNvPr>
          <p:cNvSpPr/>
          <p:nvPr/>
        </p:nvSpPr>
        <p:spPr>
          <a:xfrm>
            <a:off x="402653" y="2281412"/>
            <a:ext cx="2178501" cy="520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017723-4B12-A649-8B01-102873724965}"/>
              </a:ext>
            </a:extLst>
          </p:cNvPr>
          <p:cNvSpPr/>
          <p:nvPr/>
        </p:nvSpPr>
        <p:spPr>
          <a:xfrm>
            <a:off x="2789066" y="2281412"/>
            <a:ext cx="1829233" cy="520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1C961B6-EB73-8441-A35C-B0EDD1EC5F4D}"/>
              </a:ext>
            </a:extLst>
          </p:cNvPr>
          <p:cNvSpPr/>
          <p:nvPr/>
        </p:nvSpPr>
        <p:spPr>
          <a:xfrm>
            <a:off x="5181383" y="2281412"/>
            <a:ext cx="1829233" cy="520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B85AFD-265A-DB4C-AE33-23A3DBDF0E78}"/>
              </a:ext>
            </a:extLst>
          </p:cNvPr>
          <p:cNvSpPr/>
          <p:nvPr/>
        </p:nvSpPr>
        <p:spPr>
          <a:xfrm>
            <a:off x="7370927" y="2281412"/>
            <a:ext cx="2032007" cy="520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A6AFFB-A468-A347-AE29-EB498A4365E5}"/>
              </a:ext>
            </a:extLst>
          </p:cNvPr>
          <p:cNvSpPr/>
          <p:nvPr/>
        </p:nvSpPr>
        <p:spPr>
          <a:xfrm>
            <a:off x="9872988" y="2281412"/>
            <a:ext cx="1759569" cy="520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8EFC9F-F4F0-AC46-901A-B334A2D19191}"/>
              </a:ext>
            </a:extLst>
          </p:cNvPr>
          <p:cNvSpPr/>
          <p:nvPr/>
        </p:nvSpPr>
        <p:spPr>
          <a:xfrm>
            <a:off x="157655" y="3000039"/>
            <a:ext cx="1636421" cy="520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8B185DF-AA2C-1E4D-A26C-9D5927AD3D79}"/>
              </a:ext>
            </a:extLst>
          </p:cNvPr>
          <p:cNvSpPr/>
          <p:nvPr/>
        </p:nvSpPr>
        <p:spPr>
          <a:xfrm>
            <a:off x="1675868" y="3000039"/>
            <a:ext cx="1636421" cy="520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235AD2-1E81-FC44-ADF9-56AAA25B3DEE}"/>
              </a:ext>
            </a:extLst>
          </p:cNvPr>
          <p:cNvSpPr/>
          <p:nvPr/>
        </p:nvSpPr>
        <p:spPr>
          <a:xfrm>
            <a:off x="10034717" y="2980081"/>
            <a:ext cx="1941753" cy="52026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E294E8-678B-0940-932C-B25A10EA17E8}"/>
              </a:ext>
            </a:extLst>
          </p:cNvPr>
          <p:cNvSpPr/>
          <p:nvPr/>
        </p:nvSpPr>
        <p:spPr>
          <a:xfrm>
            <a:off x="157655" y="3523823"/>
            <a:ext cx="11818815" cy="32816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71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FAC219-003A-894B-8917-15B5887CB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/>
          <a:lstStyle/>
          <a:p>
            <a:r>
              <a:rPr lang="en-US" dirty="0"/>
              <a:t>How will we run the class?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AD8725E-3C38-EB4C-9470-830F362ACA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Syllabus and Schedule</a:t>
            </a:r>
          </a:p>
        </p:txBody>
      </p:sp>
    </p:spTree>
    <p:extLst>
      <p:ext uri="{BB962C8B-B14F-4D97-AF65-F5344CB8AC3E}">
        <p14:creationId xmlns:p14="http://schemas.microsoft.com/office/powerpoint/2010/main" val="22913134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798F17-4513-2A43-9CEC-8C8075E20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the syllabus and course materials?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65C0FE-3E20-C345-A450-6B2EF4A14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 will regularly commit course materials to the </a:t>
            </a:r>
            <a:r>
              <a:rPr lang="en-US" dirty="0" err="1"/>
              <a:t>Github</a:t>
            </a:r>
            <a:r>
              <a:rPr lang="en-US" dirty="0"/>
              <a:t> Repository:</a:t>
            </a:r>
          </a:p>
          <a:p>
            <a:endParaRPr lang="en-US" dirty="0"/>
          </a:p>
          <a:p>
            <a:pPr lvl="1"/>
            <a:r>
              <a:rPr lang="en-US" sz="3200" dirty="0"/>
              <a:t>https://github.com/marecotec/Course_ArcGIS_Python</a:t>
            </a:r>
          </a:p>
          <a:p>
            <a:pPr lvl="1"/>
            <a:r>
              <a:rPr lang="en-US" sz="3200" dirty="0"/>
              <a:t>https://bit.ly/2Mpstgv</a:t>
            </a:r>
          </a:p>
          <a:p>
            <a:pPr lvl="1"/>
            <a:endParaRPr lang="en-US" sz="3200" dirty="0"/>
          </a:p>
          <a:p>
            <a:pPr lvl="1"/>
            <a:endParaRPr lang="en-US" sz="3200" dirty="0"/>
          </a:p>
          <a:p>
            <a:pPr lvl="1"/>
            <a:endParaRPr lang="en-US" sz="4000" dirty="0"/>
          </a:p>
          <a:p>
            <a:endParaRPr lang="en-US" dirty="0"/>
          </a:p>
          <a:p>
            <a:r>
              <a:rPr lang="en-US" b="1" dirty="0"/>
              <a:t>As this is a new course, materials will be added weekly, so you should at least Watch or Star the repo on </a:t>
            </a:r>
            <a:r>
              <a:rPr lang="en-US" b="1" dirty="0" err="1"/>
              <a:t>Github</a:t>
            </a:r>
            <a:r>
              <a:rPr lang="en-US" b="1" dirty="0"/>
              <a:t>.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074D3D-4638-424B-BD74-E12AEA68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8415" y="3579829"/>
            <a:ext cx="1397000" cy="1397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991144-2602-1642-9828-F220DD4B68A8}"/>
              </a:ext>
            </a:extLst>
          </p:cNvPr>
          <p:cNvSpPr txBox="1"/>
          <p:nvPr/>
        </p:nvSpPr>
        <p:spPr>
          <a:xfrm>
            <a:off x="8069344" y="4607497"/>
            <a:ext cx="625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Scan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0F999BE-C09A-F74C-9E6B-4DDB5994F03F}"/>
              </a:ext>
            </a:extLst>
          </p:cNvPr>
          <p:cNvCxnSpPr>
            <a:cxnSpLocks/>
          </p:cNvCxnSpPr>
          <p:nvPr/>
        </p:nvCxnSpPr>
        <p:spPr>
          <a:xfrm>
            <a:off x="8729221" y="4788816"/>
            <a:ext cx="848412" cy="3347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89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3D1EE-34B7-344E-AC91-F2CB9CD9C1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cover?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00993C-42A8-1A4C-9807-0DD9F32A9BFA}"/>
              </a:ext>
            </a:extLst>
          </p:cNvPr>
          <p:cNvSpPr/>
          <p:nvPr/>
        </p:nvSpPr>
        <p:spPr>
          <a:xfrm>
            <a:off x="1018095" y="1690687"/>
            <a:ext cx="10793691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Jan 25	</a:t>
            </a:r>
            <a:r>
              <a:rPr lang="en-US" b="1" dirty="0">
                <a:solidFill>
                  <a:srgbClr val="1B1F22"/>
                </a:solidFill>
                <a:latin typeface="HelveticaNeue" panose="02000503000000020004" pitchFamily="2" charset="0"/>
              </a:rPr>
              <a:t>1. Introduction: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 Overview of different assignments for this class. Set up </a:t>
            </a:r>
            <a:r>
              <a:rPr lang="en-US" dirty="0" err="1">
                <a:solidFill>
                  <a:srgbClr val="1B1F22"/>
                </a:solidFill>
                <a:latin typeface="HelveticaNeue" panose="02000503000000020004" pitchFamily="2" charset="0"/>
              </a:rPr>
              <a:t>Github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 accounts. </a:t>
            </a:r>
            <a:r>
              <a:rPr lang="en-US" b="1" dirty="0">
                <a:solidFill>
                  <a:srgbClr val="1B1F22"/>
                </a:solidFill>
                <a:latin typeface="HelveticaNeue" panose="02000503000000020004" pitchFamily="2" charset="0"/>
              </a:rPr>
              <a:t>2. Interacting with Python: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 The different Python environments and ways to interact with Python through ArcGIS (and not) – </a:t>
            </a:r>
            <a:r>
              <a:rPr lang="en-US" dirty="0" err="1">
                <a:solidFill>
                  <a:srgbClr val="1B1F22"/>
                </a:solidFill>
                <a:latin typeface="HelveticaNeue" panose="02000503000000020004" pitchFamily="2" charset="0"/>
              </a:rPr>
              <a:t>Python.exe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, bat files, just clicking on a </a:t>
            </a:r>
            <a:r>
              <a:rPr lang="en-US" i="1" dirty="0">
                <a:solidFill>
                  <a:srgbClr val="1B1F22"/>
                </a:solidFill>
                <a:latin typeface="HelveticaNeue" panose="02000503000000020004" pitchFamily="2" charset="0"/>
              </a:rPr>
              <a:t>.</a:t>
            </a:r>
            <a:r>
              <a:rPr lang="en-US" i="1" dirty="0" err="1">
                <a:solidFill>
                  <a:srgbClr val="1B1F22"/>
                </a:solidFill>
                <a:latin typeface="HelveticaNeue" panose="02000503000000020004" pitchFamily="2" charset="0"/>
              </a:rPr>
              <a:t>py</a:t>
            </a:r>
            <a:r>
              <a:rPr lang="en-US" i="1" dirty="0">
                <a:solidFill>
                  <a:srgbClr val="1B1F22"/>
                </a:solidFill>
                <a:latin typeface="HelveticaNeue" panose="02000503000000020004" pitchFamily="2" charset="0"/>
              </a:rPr>
              <a:t> file, geoprocessing command line, PyCharm, toolboxes (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.</a:t>
            </a:r>
            <a:r>
              <a:rPr lang="en-US" dirty="0" err="1">
                <a:solidFill>
                  <a:srgbClr val="1B1F22"/>
                </a:solidFill>
                <a:latin typeface="HelveticaNeue" panose="02000503000000020004" pitchFamily="2" charset="0"/>
              </a:rPr>
              <a:t>pyt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 and traditional).</a:t>
            </a:r>
          </a:p>
          <a:p>
            <a:endParaRPr lang="en-US" dirty="0">
              <a:solidFill>
                <a:srgbClr val="1B1F22"/>
              </a:solidFill>
              <a:latin typeface="HelveticaNeue" panose="02000503000000020004" pitchFamily="2" charset="0"/>
            </a:endParaRPr>
          </a:p>
          <a:p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Feb 1	</a:t>
            </a:r>
            <a:r>
              <a:rPr lang="en-US" b="1" dirty="0">
                <a:solidFill>
                  <a:srgbClr val="1B1F22"/>
                </a:solidFill>
                <a:latin typeface="HelveticaNeue" panose="02000503000000020004" pitchFamily="2" charset="0"/>
              </a:rPr>
              <a:t>3. Python basics: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 Commenting, import statements for packages, variables and data types (</a:t>
            </a:r>
            <a:r>
              <a:rPr lang="en-US" dirty="0" err="1">
                <a:solidFill>
                  <a:srgbClr val="1B1F22"/>
                </a:solidFill>
                <a:latin typeface="HelveticaNeue" panose="02000503000000020004" pitchFamily="2" charset="0"/>
              </a:rPr>
              <a:t>str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, </a:t>
            </a:r>
            <a:r>
              <a:rPr lang="en-US" dirty="0" err="1">
                <a:solidFill>
                  <a:srgbClr val="1B1F22"/>
                </a:solidFill>
                <a:latin typeface="HelveticaNeue" panose="02000503000000020004" pitchFamily="2" charset="0"/>
              </a:rPr>
              <a:t>int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, float, lists, tuples, dictionaries). Iteration using: for loops, if/</a:t>
            </a:r>
            <a:r>
              <a:rPr lang="en-US" dirty="0" err="1">
                <a:solidFill>
                  <a:srgbClr val="1B1F22"/>
                </a:solidFill>
                <a:latin typeface="HelveticaNeue" panose="02000503000000020004" pitchFamily="2" charset="0"/>
              </a:rPr>
              <a:t>elif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/else statements, while statements. Code cleanliness (indentation using tabs/spaces, spotting indentation errors), Using Functions to block code. Zero-based indexing.</a:t>
            </a:r>
          </a:p>
          <a:p>
            <a:endParaRPr lang="en-US" dirty="0">
              <a:solidFill>
                <a:srgbClr val="1B1F22"/>
              </a:solidFill>
              <a:latin typeface="HelveticaNeue" panose="02000503000000020004" pitchFamily="2" charset="0"/>
            </a:endParaRPr>
          </a:p>
          <a:p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Feb 8	</a:t>
            </a:r>
            <a:r>
              <a:rPr lang="en-US" b="1" dirty="0">
                <a:solidFill>
                  <a:srgbClr val="1B1F22"/>
                </a:solidFill>
                <a:latin typeface="HelveticaNeue" panose="02000503000000020004" pitchFamily="2" charset="0"/>
              </a:rPr>
              <a:t>4. Python modules: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 Cover modules such as </a:t>
            </a:r>
            <a:r>
              <a:rPr lang="en-US" i="1" dirty="0" err="1">
                <a:solidFill>
                  <a:srgbClr val="1B1F22"/>
                </a:solidFill>
                <a:latin typeface="HelveticaNeue" panose="02000503000000020004" pitchFamily="2" charset="0"/>
              </a:rPr>
              <a:t>os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, </a:t>
            </a:r>
            <a:r>
              <a:rPr lang="en-US" i="1" dirty="0">
                <a:solidFill>
                  <a:srgbClr val="1B1F22"/>
                </a:solidFill>
                <a:latin typeface="HelveticaNeue" panose="02000503000000020004" pitchFamily="2" charset="0"/>
              </a:rPr>
              <a:t>sys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. Basic file and system manipulation.</a:t>
            </a:r>
          </a:p>
          <a:p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	</a:t>
            </a:r>
          </a:p>
          <a:p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Feb 15	</a:t>
            </a:r>
            <a:r>
              <a:rPr lang="en-US" b="1" dirty="0">
                <a:solidFill>
                  <a:srgbClr val="1B1F22"/>
                </a:solidFill>
                <a:latin typeface="HelveticaNeue" panose="02000503000000020004" pitchFamily="2" charset="0"/>
              </a:rPr>
              <a:t>5. </a:t>
            </a:r>
            <a:r>
              <a:rPr lang="en-US" b="1" dirty="0" err="1">
                <a:solidFill>
                  <a:srgbClr val="1B1F22"/>
                </a:solidFill>
                <a:latin typeface="HelveticaNeue" panose="02000503000000020004" pitchFamily="2" charset="0"/>
              </a:rPr>
              <a:t>Arcpy</a:t>
            </a:r>
            <a:r>
              <a:rPr lang="en-US" b="1" dirty="0">
                <a:solidFill>
                  <a:srgbClr val="1B1F22"/>
                </a:solidFill>
                <a:latin typeface="HelveticaNeue" panose="02000503000000020004" pitchFamily="2" charset="0"/>
              </a:rPr>
              <a:t> module: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 Present basic </a:t>
            </a:r>
            <a:r>
              <a:rPr lang="en-US" dirty="0" err="1">
                <a:solidFill>
                  <a:srgbClr val="1B1F22"/>
                </a:solidFill>
                <a:latin typeface="HelveticaNeue" panose="02000503000000020004" pitchFamily="2" charset="0"/>
              </a:rPr>
              <a:t>arcpy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 functionality, where can you find scripts and information, cover basic functionality. Setting environments within </a:t>
            </a:r>
            <a:r>
              <a:rPr lang="en-US" dirty="0" err="1">
                <a:solidFill>
                  <a:srgbClr val="1B1F22"/>
                </a:solidFill>
                <a:latin typeface="HelveticaNeue" panose="02000503000000020004" pitchFamily="2" charset="0"/>
              </a:rPr>
              <a:t>arcpy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.</a:t>
            </a:r>
          </a:p>
          <a:p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	</a:t>
            </a:r>
          </a:p>
          <a:p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Feb 22	</a:t>
            </a:r>
            <a:r>
              <a:rPr lang="en-US" b="1" dirty="0">
                <a:solidFill>
                  <a:srgbClr val="1B1F22"/>
                </a:solidFill>
                <a:latin typeface="HelveticaNeue" panose="02000503000000020004" pitchFamily="2" charset="0"/>
              </a:rPr>
              <a:t>6. Building basic scripts:</a:t>
            </a:r>
            <a:r>
              <a:rPr lang="en-US" dirty="0">
                <a:solidFill>
                  <a:srgbClr val="1B1F22"/>
                </a:solidFill>
                <a:latin typeface="HelveticaNeue" panose="02000503000000020004" pitchFamily="2" charset="0"/>
              </a:rPr>
              <a:t> Cover basic coding tasks, and introduce error handling, print statements and various messaging functionality.</a:t>
            </a:r>
          </a:p>
          <a:p>
            <a:endParaRPr lang="en-US" dirty="0">
              <a:solidFill>
                <a:srgbClr val="1B1F22"/>
              </a:solidFill>
              <a:latin typeface="Helvetica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952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987B5-29F6-3548-8189-D5DD5108F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 layout 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573AFA-32E9-F340-ACD8-197D788E1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To create workflows, classroom assignments </a:t>
            </a:r>
            <a:r>
              <a:rPr lang="en-US" dirty="0" err="1"/>
              <a:t>etc</a:t>
            </a:r>
            <a:r>
              <a:rPr lang="en-US" dirty="0"/>
              <a:t>, I use Microsoft Word. I deeply apologize for this! But I save the file as both a Word Doc (*.</a:t>
            </a:r>
            <a:r>
              <a:rPr lang="en-US" dirty="0" err="1"/>
              <a:t>docx</a:t>
            </a:r>
            <a:r>
              <a:rPr lang="en-US" dirty="0"/>
              <a:t>) and a PDF (*.pdf).</a:t>
            </a:r>
          </a:p>
          <a:p>
            <a:r>
              <a:rPr lang="en-US" dirty="0"/>
              <a:t>Why?</a:t>
            </a:r>
          </a:p>
          <a:p>
            <a:pPr lvl="1"/>
            <a:r>
              <a:rPr lang="en-US" dirty="0"/>
              <a:t>Easy to layout, share and print.</a:t>
            </a:r>
          </a:p>
          <a:p>
            <a:pPr lvl="1"/>
            <a:r>
              <a:rPr lang="en-US" dirty="0"/>
              <a:t>I can make changes pretty quickly.</a:t>
            </a:r>
          </a:p>
          <a:p>
            <a:pPr lvl="1"/>
            <a:r>
              <a:rPr lang="en-US" dirty="0"/>
              <a:t>Negatives code formatting a pain.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social media post&#13;&#10;&#13;&#10;Description automatically generated">
            <a:extLst>
              <a:ext uri="{FF2B5EF4-FFF2-40B4-BE49-F238E27FC236}">
                <a16:creationId xmlns:a16="http://schemas.microsoft.com/office/drawing/2014/main" id="{EA9BD299-E49D-FE45-949E-A4ECD0F8D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635" y="882568"/>
            <a:ext cx="3973725" cy="55543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9DF013-4F35-5947-A3AE-D159CA3FFB52}"/>
              </a:ext>
            </a:extLst>
          </p:cNvPr>
          <p:cNvSpPr txBox="1"/>
          <p:nvPr/>
        </p:nvSpPr>
        <p:spPr>
          <a:xfrm>
            <a:off x="10558020" y="347521"/>
            <a:ext cx="1172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</a:rPr>
              <a:t>Example!</a:t>
            </a:r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476E6EC9-85A4-6749-8966-8A5CCCADCF11}"/>
              </a:ext>
            </a:extLst>
          </p:cNvPr>
          <p:cNvCxnSpPr>
            <a:stCxn id="6" idx="1"/>
            <a:endCxn id="5" idx="0"/>
          </p:cNvCxnSpPr>
          <p:nvPr/>
        </p:nvCxnSpPr>
        <p:spPr>
          <a:xfrm rot="10800000" flipV="1">
            <a:off x="9042498" y="547576"/>
            <a:ext cx="1515522" cy="334992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11FD5C54-84B2-1642-ACD8-9DB9301C4130}"/>
              </a:ext>
            </a:extLst>
          </p:cNvPr>
          <p:cNvSpPr/>
          <p:nvPr/>
        </p:nvSpPr>
        <p:spPr>
          <a:xfrm>
            <a:off x="7220932" y="1027906"/>
            <a:ext cx="3808428" cy="54860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139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E7BCF0AE-FD50-AA45-8FF9-C66E3A93B54C}"/>
              </a:ext>
            </a:extLst>
          </p:cNvPr>
          <p:cNvSpPr/>
          <p:nvPr/>
        </p:nvSpPr>
        <p:spPr>
          <a:xfrm>
            <a:off x="8080242" y="3156017"/>
            <a:ext cx="764835" cy="1123752"/>
          </a:xfrm>
          <a:prstGeom prst="rect">
            <a:avLst/>
          </a:prstGeom>
          <a:solidFill>
            <a:schemeClr val="bg1">
              <a:lumMod val="85000"/>
            </a:schemeClr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0142C2-6DE1-3844-9C6B-3BE4F5E75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1D6F9-1282-C648-AA2D-FC3954FACF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004901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Ecologist and part-time physical oceanographer, experienced in most marine habitats, particular expertise with engineering species (corals, sponges, macroalgae).</a:t>
            </a:r>
          </a:p>
          <a:p>
            <a:r>
              <a:rPr lang="en-US" dirty="0"/>
              <a:t>Multidisciplinary, computationally and technically minded, specializations in spatial analysis, statistics, data visualization and data acquisition.</a:t>
            </a:r>
          </a:p>
          <a:p>
            <a:r>
              <a:rPr lang="en-US" dirty="0"/>
              <a:t>International research experience, many studies conducted collaboratively with colleagues from around the world.</a:t>
            </a:r>
          </a:p>
          <a:p>
            <a:r>
              <a:rPr lang="en-US" dirty="0"/>
              <a:t>Dedicated to Open Source, Open Access and Open Data movements.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F0BA2-7D0C-3F4C-A7AF-66173776E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0" y="4564781"/>
            <a:ext cx="2286000" cy="952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CF11A6-AF28-C146-866C-29DD8A832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5940" y="3341758"/>
            <a:ext cx="2679700" cy="7493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7F49107-A431-0140-8E92-876BF855945A}"/>
              </a:ext>
            </a:extLst>
          </p:cNvPr>
          <p:cNvSpPr txBox="1"/>
          <p:nvPr/>
        </p:nvSpPr>
        <p:spPr>
          <a:xfrm>
            <a:off x="10901641" y="2720737"/>
            <a:ext cx="848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Faculty</a:t>
            </a:r>
          </a:p>
        </p:txBody>
      </p:sp>
      <p:cxnSp>
        <p:nvCxnSpPr>
          <p:cNvPr id="9" name="Curved Connector 8">
            <a:extLst>
              <a:ext uri="{FF2B5EF4-FFF2-40B4-BE49-F238E27FC236}">
                <a16:creationId xmlns:a16="http://schemas.microsoft.com/office/drawing/2014/main" id="{98DAE568-DB15-2842-8D35-8732FFCB79CB}"/>
              </a:ext>
            </a:extLst>
          </p:cNvPr>
          <p:cNvCxnSpPr>
            <a:stCxn id="7" idx="1"/>
            <a:endCxn id="6" idx="0"/>
          </p:cNvCxnSpPr>
          <p:nvPr/>
        </p:nvCxnSpPr>
        <p:spPr>
          <a:xfrm rot="10800000" flipV="1">
            <a:off x="10265791" y="2905402"/>
            <a:ext cx="635851" cy="43635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B40A48F-9BA4-FF4F-A490-C9A458AA36F3}"/>
              </a:ext>
            </a:extLst>
          </p:cNvPr>
          <p:cNvSpPr txBox="1"/>
          <p:nvPr/>
        </p:nvSpPr>
        <p:spPr>
          <a:xfrm>
            <a:off x="10448827" y="5706041"/>
            <a:ext cx="9049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Since August 2018</a:t>
            </a:r>
          </a:p>
        </p:txBody>
      </p:sp>
      <p:cxnSp>
        <p:nvCxnSpPr>
          <p:cNvPr id="12" name="Curved Connector 11">
            <a:extLst>
              <a:ext uri="{FF2B5EF4-FFF2-40B4-BE49-F238E27FC236}">
                <a16:creationId xmlns:a16="http://schemas.microsoft.com/office/drawing/2014/main" id="{5AB72E6B-5543-D741-8EE8-DA1CB71DCBE0}"/>
              </a:ext>
            </a:extLst>
          </p:cNvPr>
          <p:cNvCxnSpPr>
            <a:cxnSpLocks/>
            <a:stCxn id="11" idx="1"/>
          </p:cNvCxnSpPr>
          <p:nvPr/>
        </p:nvCxnSpPr>
        <p:spPr>
          <a:xfrm rot="10800000">
            <a:off x="10011205" y="5517292"/>
            <a:ext cx="437623" cy="650415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4C2148C-CE37-E34B-A02B-2EB7E1D79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5377" y="1285423"/>
            <a:ext cx="600525" cy="125109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12070FF-308F-6C43-88C2-58D6817FB54A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67373" y="1910970"/>
            <a:ext cx="1759212" cy="646629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990A517-3E9B-2C4F-B381-B5DAC599A30A}"/>
              </a:ext>
            </a:extLst>
          </p:cNvPr>
          <p:cNvSpPr txBox="1"/>
          <p:nvPr/>
        </p:nvSpPr>
        <p:spPr>
          <a:xfrm>
            <a:off x="8179525" y="1651714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PhD</a:t>
            </a:r>
          </a:p>
        </p:txBody>
      </p:sp>
      <p:cxnSp>
        <p:nvCxnSpPr>
          <p:cNvPr id="23" name="Curved Connector 22">
            <a:extLst>
              <a:ext uri="{FF2B5EF4-FFF2-40B4-BE49-F238E27FC236}">
                <a16:creationId xmlns:a16="http://schemas.microsoft.com/office/drawing/2014/main" id="{D6CE43D0-AD54-724E-B222-A6A6A3AE841F}"/>
              </a:ext>
            </a:extLst>
          </p:cNvPr>
          <p:cNvCxnSpPr>
            <a:cxnSpLocks/>
            <a:stCxn id="22" idx="3"/>
            <a:endCxn id="21" idx="1"/>
          </p:cNvCxnSpPr>
          <p:nvPr/>
        </p:nvCxnSpPr>
        <p:spPr>
          <a:xfrm>
            <a:off x="8747309" y="1836380"/>
            <a:ext cx="420064" cy="397905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C4E6254-D6B8-2941-B80F-2C8E3C15B5C6}"/>
              </a:ext>
            </a:extLst>
          </p:cNvPr>
          <p:cNvSpPr txBox="1"/>
          <p:nvPr/>
        </p:nvSpPr>
        <p:spPr>
          <a:xfrm>
            <a:off x="10784265" y="402772"/>
            <a:ext cx="682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Post doc</a:t>
            </a:r>
          </a:p>
        </p:txBody>
      </p:sp>
      <p:cxnSp>
        <p:nvCxnSpPr>
          <p:cNvPr id="30" name="Curved Connector 29">
            <a:extLst>
              <a:ext uri="{FF2B5EF4-FFF2-40B4-BE49-F238E27FC236}">
                <a16:creationId xmlns:a16="http://schemas.microsoft.com/office/drawing/2014/main" id="{3C4F8C28-C012-B64F-AF1B-93C5031A9D75}"/>
              </a:ext>
            </a:extLst>
          </p:cNvPr>
          <p:cNvCxnSpPr>
            <a:cxnSpLocks/>
            <a:stCxn id="29" idx="3"/>
            <a:endCxn id="20" idx="0"/>
          </p:cNvCxnSpPr>
          <p:nvPr/>
        </p:nvCxnSpPr>
        <p:spPr>
          <a:xfrm>
            <a:off x="11466427" y="678919"/>
            <a:ext cx="139213" cy="606504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Picture 34">
            <a:extLst>
              <a:ext uri="{FF2B5EF4-FFF2-40B4-BE49-F238E27FC236}">
                <a16:creationId xmlns:a16="http://schemas.microsoft.com/office/drawing/2014/main" id="{82DC4857-8A2B-0A46-84F5-6ED08D4BB1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4882" y="447912"/>
            <a:ext cx="1270000" cy="12700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CCC9B66-F3B5-AE49-84C4-9B87CA71F79F}"/>
              </a:ext>
            </a:extLst>
          </p:cNvPr>
          <p:cNvSpPr txBox="1"/>
          <p:nvPr/>
        </p:nvSpPr>
        <p:spPr>
          <a:xfrm>
            <a:off x="9893777" y="455954"/>
            <a:ext cx="478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UG</a:t>
            </a:r>
          </a:p>
        </p:txBody>
      </p:sp>
      <p:cxnSp>
        <p:nvCxnSpPr>
          <p:cNvPr id="37" name="Curved Connector 36">
            <a:extLst>
              <a:ext uri="{FF2B5EF4-FFF2-40B4-BE49-F238E27FC236}">
                <a16:creationId xmlns:a16="http://schemas.microsoft.com/office/drawing/2014/main" id="{651701D4-ECAE-9040-83AB-369594FBD4E4}"/>
              </a:ext>
            </a:extLst>
          </p:cNvPr>
          <p:cNvCxnSpPr>
            <a:cxnSpLocks/>
            <a:stCxn id="36" idx="2"/>
            <a:endCxn id="35" idx="3"/>
          </p:cNvCxnSpPr>
          <p:nvPr/>
        </p:nvCxnSpPr>
        <p:spPr>
          <a:xfrm rot="5400000">
            <a:off x="9715021" y="665148"/>
            <a:ext cx="257626" cy="577903"/>
          </a:xfrm>
          <a:prstGeom prst="curvedConnector2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166D063-740C-CD46-B0DA-6C1E4EE63ECA}"/>
              </a:ext>
            </a:extLst>
          </p:cNvPr>
          <p:cNvSpPr/>
          <p:nvPr/>
        </p:nvSpPr>
        <p:spPr>
          <a:xfrm>
            <a:off x="8080242" y="230188"/>
            <a:ext cx="4004921" cy="404958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48AAD7BC-9D73-6D4C-9819-131765A2DA2F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62091" y="3193725"/>
            <a:ext cx="635851" cy="1031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380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D5D40A3-E1ED-5640-B709-E3059BC11973}"/>
              </a:ext>
            </a:extLst>
          </p:cNvPr>
          <p:cNvCxnSpPr/>
          <p:nvPr/>
        </p:nvCxnSpPr>
        <p:spPr>
          <a:xfrm flipV="1">
            <a:off x="9332536" y="5373278"/>
            <a:ext cx="235670" cy="1319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1018E8C9-60E4-9E45-8482-4A6C005D426B}"/>
              </a:ext>
            </a:extLst>
          </p:cNvPr>
          <p:cNvSpPr txBox="1"/>
          <p:nvPr/>
        </p:nvSpPr>
        <p:spPr>
          <a:xfrm>
            <a:off x="9568206" y="5164202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5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8BD01D-24C5-5C40-A038-4F525ACA2D83}"/>
              </a:ext>
            </a:extLst>
          </p:cNvPr>
          <p:cNvCxnSpPr/>
          <p:nvPr/>
        </p:nvCxnSpPr>
        <p:spPr>
          <a:xfrm flipV="1">
            <a:off x="9323109" y="2636749"/>
            <a:ext cx="235670" cy="13197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950BDB3-0437-FA4E-816E-04E70FFA4C6B}"/>
              </a:ext>
            </a:extLst>
          </p:cNvPr>
          <p:cNvSpPr txBox="1"/>
          <p:nvPr/>
        </p:nvSpPr>
        <p:spPr>
          <a:xfrm>
            <a:off x="9558779" y="2405916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28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EBA0F8B-FACD-304F-8A89-1FD336075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72" y="444500"/>
            <a:ext cx="8851900" cy="596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9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D3847C-52D4-9C45-B3A9-1F7E014C3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B69D90-70D1-B74E-88D9-8F95B1DEB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62941"/>
          </a:xfrm>
        </p:spPr>
        <p:txBody>
          <a:bodyPr/>
          <a:lstStyle/>
          <a:p>
            <a:r>
              <a:rPr lang="en-US" dirty="0"/>
              <a:t>Expose you to the Python programming language and provide opportunity to practice using basic functionality.</a:t>
            </a:r>
          </a:p>
          <a:p>
            <a:r>
              <a:rPr lang="en-US" dirty="0"/>
              <a:t>Introduce </a:t>
            </a:r>
            <a:r>
              <a:rPr lang="en-US" dirty="0" err="1"/>
              <a:t>arcpy</a:t>
            </a:r>
            <a:r>
              <a:rPr lang="en-US" dirty="0"/>
              <a:t> and how this can be used to automate and extend geoprocessing tasks.</a:t>
            </a:r>
          </a:p>
          <a:p>
            <a:r>
              <a:rPr lang="en-US" dirty="0"/>
              <a:t>Provide you with the skills needed to successfully develop Python tools that can be used, not only by yourself, but external users.</a:t>
            </a:r>
          </a:p>
          <a:p>
            <a:r>
              <a:rPr lang="en-US" dirty="0"/>
              <a:t>Provide practice in the use of </a:t>
            </a:r>
            <a:r>
              <a:rPr lang="en-US" dirty="0" err="1"/>
              <a:t>Github</a:t>
            </a:r>
            <a:r>
              <a:rPr lang="en-US" dirty="0"/>
              <a:t> as supplementary tool for code dissemination and storage.</a:t>
            </a:r>
          </a:p>
        </p:txBody>
      </p:sp>
    </p:spTree>
    <p:extLst>
      <p:ext uri="{BB962C8B-B14F-4D97-AF65-F5344CB8AC3E}">
        <p14:creationId xmlns:p14="http://schemas.microsoft.com/office/powerpoint/2010/main" val="2279387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>
            <a:extLst>
              <a:ext uri="{FF2B5EF4-FFF2-40B4-BE49-F238E27FC236}">
                <a16:creationId xmlns:a16="http://schemas.microsoft.com/office/drawing/2014/main" id="{660EB369-3236-F74F-BC2A-D8DB07B44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26846" y="2424849"/>
            <a:ext cx="6835273" cy="200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63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4CB4B-C7D1-0C47-B7B0-ABE53CA50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 and 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05DE7-6E62-6344-8780-4A3265D18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Python is an interpreted, object-oriented, high-level programming language with dynamic semantics. Its high-level built in data structures, combined with dynamic typing and dynamic binding, make it very attractive for Rapid Application Development, as well as for use as a scripting or glue language to connect existing components together. Python's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simple, easy to learn syntax emphasizes readability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and therefore reduces the cost of program maintenance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. Python supports modules and packages, which encourages program modularity and code reuse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The Python interpreter and the extensive standard library are available in source or binary form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without charge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for all major platforms, and can be freely distributed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Often, programmers fall in love with Python because of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increased productivity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it provides. Since there is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no compilation step, the 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edit-test-debug cycle is incredibly fast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Debugging Python programs is easy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: a bug or bad input will never cause a segmentation fault. Instead, when the interpreter discovers an error, it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raises an exception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. When the program doesn't catch the exception, the interpreter prints a stack trace. A source level debugger allows inspection of local and global variables, evaluation of arbitrary expressions, setting breakpoints, stepping through the code a line at a time, and so on. The debugger is written in Python itself, testifying to Python's introspective power. On the other hand, often the 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quickest way to debug a program is to add a few print statements to the source: the fast edit-test-debug cycle makes this simple approach very effective.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CCED40-5B7B-2D4B-B99F-F4CD6E3E1BB8}"/>
              </a:ext>
            </a:extLst>
          </p:cNvPr>
          <p:cNvSpPr txBox="1"/>
          <p:nvPr/>
        </p:nvSpPr>
        <p:spPr>
          <a:xfrm>
            <a:off x="7777114" y="6308209"/>
            <a:ext cx="4277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www.python.org</a:t>
            </a:r>
            <a:r>
              <a:rPr lang="en-US" dirty="0"/>
              <a:t>/doc/essays/blurb/</a:t>
            </a:r>
          </a:p>
        </p:txBody>
      </p:sp>
    </p:spTree>
    <p:extLst>
      <p:ext uri="{BB962C8B-B14F-4D97-AF65-F5344CB8AC3E}">
        <p14:creationId xmlns:p14="http://schemas.microsoft.com/office/powerpoint/2010/main" val="24154868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3CE15-0979-A847-9D4A-CF0FF8815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Python and why use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5533E1-3183-6B4C-915B-8DB836824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Just to reiterate:</a:t>
            </a:r>
          </a:p>
          <a:p>
            <a:pPr lvl="1"/>
            <a:r>
              <a:rPr lang="en-US" dirty="0"/>
              <a:t>Easy to read code.</a:t>
            </a:r>
          </a:p>
          <a:p>
            <a:pPr lvl="1"/>
            <a:r>
              <a:rPr lang="en-US" dirty="0"/>
              <a:t>Supports modules and packages (e.g. </a:t>
            </a:r>
            <a:r>
              <a:rPr lang="en-US" dirty="0" err="1"/>
              <a:t>arcpy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Free and open source.</a:t>
            </a:r>
          </a:p>
          <a:p>
            <a:pPr lvl="1"/>
            <a:r>
              <a:rPr lang="en-US" dirty="0"/>
              <a:t>Python increases productivity.</a:t>
            </a:r>
          </a:p>
          <a:p>
            <a:pPr lvl="1"/>
            <a:r>
              <a:rPr lang="en-US" dirty="0"/>
              <a:t>Easy edit-test-debug cycle:</a:t>
            </a:r>
          </a:p>
          <a:p>
            <a:pPr lvl="2"/>
            <a:r>
              <a:rPr lang="en-US" dirty="0"/>
              <a:t>Ideal for new programmers and those that are casual code users.</a:t>
            </a:r>
          </a:p>
          <a:p>
            <a:pPr lvl="1"/>
            <a:r>
              <a:rPr lang="en-US" dirty="0"/>
              <a:t>Vastly popular:</a:t>
            </a:r>
          </a:p>
          <a:p>
            <a:pPr lvl="2"/>
            <a:r>
              <a:rPr lang="en-US" dirty="0"/>
              <a:t>#2 On </a:t>
            </a:r>
            <a:r>
              <a:rPr lang="en-US" dirty="0" err="1"/>
              <a:t>Github</a:t>
            </a:r>
            <a:r>
              <a:rPr lang="en-US" dirty="0"/>
              <a:t> for repos.</a:t>
            </a:r>
          </a:p>
          <a:p>
            <a:pPr lvl="2"/>
            <a:r>
              <a:rPr lang="en-US" dirty="0"/>
              <a:t>Lots of code snippets on the internet</a:t>
            </a:r>
          </a:p>
          <a:p>
            <a:pPr lvl="2"/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Rankings for programming languages on Githuib">
            <a:extLst>
              <a:ext uri="{FF2B5EF4-FFF2-40B4-BE49-F238E27FC236}">
                <a16:creationId xmlns:a16="http://schemas.microsoft.com/office/drawing/2014/main" id="{C1384F50-F25A-B144-B28A-AEC6D2C34AF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64751" y="4916167"/>
            <a:ext cx="5312790" cy="1395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71802E6-6457-B14B-A077-18D01D670943}"/>
              </a:ext>
            </a:extLst>
          </p:cNvPr>
          <p:cNvSpPr txBox="1"/>
          <p:nvPr/>
        </p:nvSpPr>
        <p:spPr>
          <a:xfrm>
            <a:off x="4008670" y="6400800"/>
            <a:ext cx="818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www.benfrederickson.com</a:t>
            </a:r>
            <a:r>
              <a:rPr lang="en-US" dirty="0"/>
              <a:t>/ranking-programming-languages-by-</a:t>
            </a:r>
            <a:r>
              <a:rPr lang="en-US" dirty="0" err="1"/>
              <a:t>github</a:t>
            </a:r>
            <a:r>
              <a:rPr lang="en-US" dirty="0"/>
              <a:t>-users/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F618C4F-4544-3742-A1C7-6F8E96B8A007}"/>
              </a:ext>
            </a:extLst>
          </p:cNvPr>
          <p:cNvCxnSpPr>
            <a:cxnSpLocks/>
          </p:cNvCxnSpPr>
          <p:nvPr/>
        </p:nvCxnSpPr>
        <p:spPr>
          <a:xfrm>
            <a:off x="4647414" y="5137608"/>
            <a:ext cx="1951349" cy="0"/>
          </a:xfrm>
          <a:prstGeom prst="straightConnector1">
            <a:avLst/>
          </a:prstGeom>
          <a:ln w="762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54720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DEE4F6-C8AF-7441-9AAC-9A81729C1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800" y="431800"/>
            <a:ext cx="5994400" cy="599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5731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E509B1-F13B-7340-8952-6A0EC23C2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ArcGIS and why use </a:t>
            </a:r>
            <a:r>
              <a:rPr lang="en-US" dirty="0" err="1"/>
              <a:t>arcpy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40BF6-80D6-3249-842F-B075EB50CB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ArcGIS has been developed over several decades.</a:t>
            </a:r>
          </a:p>
          <a:p>
            <a:pPr lvl="1"/>
            <a:r>
              <a:rPr lang="en-US" dirty="0"/>
              <a:t>Prior to this, we had:</a:t>
            </a:r>
          </a:p>
          <a:p>
            <a:pPr lvl="2"/>
            <a:r>
              <a:rPr lang="en-US" dirty="0"/>
              <a:t>Arc/INFO workstation</a:t>
            </a:r>
          </a:p>
          <a:p>
            <a:pPr lvl="2"/>
            <a:r>
              <a:rPr lang="en-US" dirty="0"/>
              <a:t>ArcView 3.x desktop</a:t>
            </a:r>
          </a:p>
          <a:p>
            <a:r>
              <a:rPr lang="en-US" dirty="0"/>
              <a:t>Released in 1999, ArcMap 8 was released.</a:t>
            </a:r>
          </a:p>
          <a:p>
            <a:pPr lvl="1"/>
            <a:r>
              <a:rPr lang="en-US" dirty="0"/>
              <a:t>GUI and had some geoprocessing power, but no real environment to work with spatial data in a command line/programming environment.</a:t>
            </a:r>
          </a:p>
          <a:p>
            <a:pPr lvl="1"/>
            <a:r>
              <a:rPr lang="en-US" dirty="0"/>
              <a:t>Strengths are the GUI, Toolboxes, </a:t>
            </a:r>
            <a:r>
              <a:rPr lang="en-US" dirty="0" err="1"/>
              <a:t>ModelBuilder</a:t>
            </a:r>
            <a:r>
              <a:rPr lang="en-US" dirty="0"/>
              <a:t> (introduced in ArcMap 9), standards and extensions (Spatial Analyst, 3D analyst).</a:t>
            </a:r>
          </a:p>
          <a:p>
            <a:r>
              <a:rPr lang="en-US" dirty="0"/>
              <a:t>Version 10 introduced the </a:t>
            </a:r>
            <a:r>
              <a:rPr lang="en-US" dirty="0" err="1"/>
              <a:t>arcpy</a:t>
            </a:r>
            <a:r>
              <a:rPr lang="en-US" dirty="0"/>
              <a:t> package (can be shown as </a:t>
            </a:r>
            <a:r>
              <a:rPr lang="en-US" dirty="0" err="1"/>
              <a:t>ArcPy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Game changer for GIS programmers.</a:t>
            </a:r>
          </a:p>
          <a:p>
            <a:pPr lvl="1"/>
            <a:r>
              <a:rPr lang="en-US" dirty="0"/>
              <a:t>Allows us to interface with other packages.</a:t>
            </a:r>
          </a:p>
          <a:p>
            <a:pPr lvl="1"/>
            <a:r>
              <a:rPr lang="en-US" dirty="0"/>
              <a:t>Rarely need the GUI for any reason but to view/check data.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3280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1371</Words>
  <Application>Microsoft Macintosh PowerPoint</Application>
  <PresentationFormat>Widescreen</PresentationFormat>
  <Paragraphs>110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HelveticaNeue</vt:lpstr>
      <vt:lpstr>Office Theme</vt:lpstr>
      <vt:lpstr>Introduction to</vt:lpstr>
      <vt:lpstr>Who are you?</vt:lpstr>
      <vt:lpstr>PowerPoint Presentation</vt:lpstr>
      <vt:lpstr>Course goals</vt:lpstr>
      <vt:lpstr>PowerPoint Presentation</vt:lpstr>
      <vt:lpstr>What is Python and why use it?</vt:lpstr>
      <vt:lpstr>What is Python and why use it?</vt:lpstr>
      <vt:lpstr>PowerPoint Presentation</vt:lpstr>
      <vt:lpstr>What is ArcGIS and why use arcpy?</vt:lpstr>
      <vt:lpstr>The Buffer Tool in ArcGIS</vt:lpstr>
      <vt:lpstr>PowerPoint Presentation</vt:lpstr>
      <vt:lpstr>What is Git and why use Github?</vt:lpstr>
      <vt:lpstr>What is Git and why use Github?</vt:lpstr>
      <vt:lpstr>PowerPoint Presentation</vt:lpstr>
      <vt:lpstr>How will we run the class?</vt:lpstr>
      <vt:lpstr>Where is the syllabus and course materials?</vt:lpstr>
      <vt:lpstr>What will we cover?</vt:lpstr>
      <vt:lpstr>How I layout materials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</dc:title>
  <dc:creator>Andrew Davies</dc:creator>
  <cp:lastModifiedBy>Andrew Davies</cp:lastModifiedBy>
  <cp:revision>10</cp:revision>
  <dcterms:created xsi:type="dcterms:W3CDTF">2019-01-21T21:17:39Z</dcterms:created>
  <dcterms:modified xsi:type="dcterms:W3CDTF">2019-01-22T02:01:30Z</dcterms:modified>
</cp:coreProperties>
</file>